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9" r:id="rId2"/>
    <p:sldId id="257" r:id="rId3"/>
    <p:sldId id="260" r:id="rId4"/>
    <p:sldId id="272" r:id="rId5"/>
    <p:sldId id="262" r:id="rId6"/>
    <p:sldId id="261" r:id="rId7"/>
    <p:sldId id="263" r:id="rId8"/>
    <p:sldId id="264" r:id="rId9"/>
    <p:sldId id="265" r:id="rId10"/>
    <p:sldId id="281" r:id="rId11"/>
    <p:sldId id="269" r:id="rId12"/>
    <p:sldId id="266" r:id="rId13"/>
    <p:sldId id="270" r:id="rId14"/>
    <p:sldId id="267" r:id="rId15"/>
    <p:sldId id="271" r:id="rId16"/>
    <p:sldId id="282" r:id="rId17"/>
    <p:sldId id="268" r:id="rId18"/>
    <p:sldId id="279" r:id="rId19"/>
    <p:sldId id="273" r:id="rId20"/>
    <p:sldId id="277" r:id="rId21"/>
    <p:sldId id="274" r:id="rId22"/>
    <p:sldId id="278" r:id="rId23"/>
    <p:sldId id="275" r:id="rId24"/>
    <p:sldId id="276"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9AA"/>
    <a:srgbClr val="554607"/>
    <a:srgbClr val="038C65"/>
    <a:srgbClr val="2A7E4E"/>
    <a:srgbClr val="83A603"/>
    <a:srgbClr val="025959"/>
    <a:srgbClr val="6273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68155" autoAdjust="0"/>
  </p:normalViewPr>
  <p:slideViewPr>
    <p:cSldViewPr snapToGrid="0">
      <p:cViewPr varScale="1">
        <p:scale>
          <a:sx n="77" d="100"/>
          <a:sy n="77" d="100"/>
        </p:scale>
        <p:origin x="19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8473C9-8E6F-4537-BA13-291D9ED0D986}" type="datetimeFigureOut">
              <a:rPr lang="en-US" smtClean="0"/>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4D139-4A5B-4974-ABF4-A0DF85608795}" type="slidenum">
              <a:rPr lang="en-US" smtClean="0"/>
              <a:t>‹#›</a:t>
            </a:fld>
            <a:endParaRPr lang="en-US"/>
          </a:p>
        </p:txBody>
      </p:sp>
    </p:spTree>
    <p:extLst>
      <p:ext uri="{BB962C8B-B14F-4D97-AF65-F5344CB8AC3E}">
        <p14:creationId xmlns:p14="http://schemas.microsoft.com/office/powerpoint/2010/main" val="1898293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 you for coming to hear me speak on species diversity in Tennessee counties and watersheds. I wanted to use this analysis to examine biodiversity in the state as a whole.</a:t>
            </a:r>
          </a:p>
        </p:txBody>
      </p:sp>
      <p:sp>
        <p:nvSpPr>
          <p:cNvPr id="4" name="Slide Number Placeholder 3"/>
          <p:cNvSpPr>
            <a:spLocks noGrp="1"/>
          </p:cNvSpPr>
          <p:nvPr>
            <p:ph type="sldNum" sz="quarter" idx="5"/>
          </p:nvPr>
        </p:nvSpPr>
        <p:spPr/>
        <p:txBody>
          <a:bodyPr/>
          <a:lstStyle/>
          <a:p>
            <a:fld id="{B9D4D139-4A5B-4974-ABF4-A0DF85608795}" type="slidenum">
              <a:rPr lang="en-US" smtClean="0"/>
              <a:t>1</a:t>
            </a:fld>
            <a:endParaRPr lang="en-US"/>
          </a:p>
        </p:txBody>
      </p:sp>
    </p:spTree>
    <p:extLst>
      <p:ext uri="{BB962C8B-B14F-4D97-AF65-F5344CB8AC3E}">
        <p14:creationId xmlns:p14="http://schemas.microsoft.com/office/powerpoint/2010/main" val="692960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G1 crustacean is a rare crawdad – this </a:t>
            </a:r>
            <a:r>
              <a:rPr lang="en-US" dirty="0" err="1"/>
              <a:t>lil</a:t>
            </a:r>
            <a:r>
              <a:rPr lang="en-US" dirty="0"/>
              <a:t> guy is ranked S1 so is rare in the state as well, their habitat would typically be wet grassy areas and you can find most of them in the Conasauga watershed and parts of the Hiwassee river basin.</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10</a:t>
            </a:fld>
            <a:endParaRPr lang="en-US"/>
          </a:p>
        </p:txBody>
      </p:sp>
    </p:spTree>
    <p:extLst>
      <p:ext uri="{BB962C8B-B14F-4D97-AF65-F5344CB8AC3E}">
        <p14:creationId xmlns:p14="http://schemas.microsoft.com/office/powerpoint/2010/main" val="114671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rare” is a combination of G1, G1G2, and G2 species. Along with the Caney Fork river, we’re also seeing hot spots in the Harpeth River, and the Upper and Lower Duck River watersheds.</a:t>
            </a:r>
          </a:p>
        </p:txBody>
      </p:sp>
      <p:sp>
        <p:nvSpPr>
          <p:cNvPr id="4" name="Slide Number Placeholder 3"/>
          <p:cNvSpPr>
            <a:spLocks noGrp="1"/>
          </p:cNvSpPr>
          <p:nvPr>
            <p:ph type="sldNum" sz="quarter" idx="5"/>
          </p:nvPr>
        </p:nvSpPr>
        <p:spPr/>
        <p:txBody>
          <a:bodyPr/>
          <a:lstStyle/>
          <a:p>
            <a:fld id="{B9D4D139-4A5B-4974-ABF4-A0DF85608795}" type="slidenum">
              <a:rPr lang="en-US" smtClean="0"/>
              <a:t>11</a:t>
            </a:fld>
            <a:endParaRPr lang="en-US"/>
          </a:p>
        </p:txBody>
      </p:sp>
    </p:spTree>
    <p:extLst>
      <p:ext uri="{BB962C8B-B14F-4D97-AF65-F5344CB8AC3E}">
        <p14:creationId xmlns:p14="http://schemas.microsoft.com/office/powerpoint/2010/main" val="358637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notable that the most observations are of state rare species, while the most observations classified in the global system are of secure species. Obviously this is scaled differently but it is still interesting that in this scale more species would be considered “rare”, or perhaps the Department of Environment and Conservation – as a state institution – focuses data collection on state rare species.</a:t>
            </a:r>
          </a:p>
        </p:txBody>
      </p:sp>
      <p:sp>
        <p:nvSpPr>
          <p:cNvPr id="4" name="Slide Number Placeholder 3"/>
          <p:cNvSpPr>
            <a:spLocks noGrp="1"/>
          </p:cNvSpPr>
          <p:nvPr>
            <p:ph type="sldNum" sz="quarter" idx="5"/>
          </p:nvPr>
        </p:nvSpPr>
        <p:spPr/>
        <p:txBody>
          <a:bodyPr/>
          <a:lstStyle/>
          <a:p>
            <a:fld id="{B9D4D139-4A5B-4974-ABF4-A0DF85608795}" type="slidenum">
              <a:rPr lang="en-US" smtClean="0"/>
              <a:t>12</a:t>
            </a:fld>
            <a:endParaRPr lang="en-US"/>
          </a:p>
        </p:txBody>
      </p:sp>
    </p:spTree>
    <p:extLst>
      <p:ext uri="{BB962C8B-B14F-4D97-AF65-F5344CB8AC3E}">
        <p14:creationId xmlns:p14="http://schemas.microsoft.com/office/powerpoint/2010/main" val="305668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state rare is a combination of S1, S2, and S1S2 categorized species. We see the state rare species concentrated mostly in the same areas as the globally rare species.</a:t>
            </a:r>
          </a:p>
        </p:txBody>
      </p:sp>
      <p:sp>
        <p:nvSpPr>
          <p:cNvPr id="4" name="Slide Number Placeholder 3"/>
          <p:cNvSpPr>
            <a:spLocks noGrp="1"/>
          </p:cNvSpPr>
          <p:nvPr>
            <p:ph type="sldNum" sz="quarter" idx="5"/>
          </p:nvPr>
        </p:nvSpPr>
        <p:spPr/>
        <p:txBody>
          <a:bodyPr/>
          <a:lstStyle/>
          <a:p>
            <a:fld id="{B9D4D139-4A5B-4974-ABF4-A0DF85608795}" type="slidenum">
              <a:rPr lang="en-US" smtClean="0"/>
              <a:t>13</a:t>
            </a:fld>
            <a:endParaRPr lang="en-US"/>
          </a:p>
        </p:txBody>
      </p:sp>
    </p:spTree>
    <p:extLst>
      <p:ext uri="{BB962C8B-B14F-4D97-AF65-F5344CB8AC3E}">
        <p14:creationId xmlns:p14="http://schemas.microsoft.com/office/powerpoint/2010/main" val="2072519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Much less of the data received a federal tag than a global or state tag. Here we see 339 endangered species observations and 113 threatened species.</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14</a:t>
            </a:fld>
            <a:endParaRPr lang="en-US"/>
          </a:p>
        </p:txBody>
      </p:sp>
    </p:spTree>
    <p:extLst>
      <p:ext uri="{BB962C8B-B14F-4D97-AF65-F5344CB8AC3E}">
        <p14:creationId xmlns:p14="http://schemas.microsoft.com/office/powerpoint/2010/main" val="1815634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federally endangered species are also concentrated in the same areas as the other “rare” designations. However, we’re seeing the most threatened species observations in the Sequatchie river watershed.</a:t>
            </a:r>
          </a:p>
          <a:p>
            <a:endParaRPr lang="en-US" dirty="0"/>
          </a:p>
          <a:p>
            <a:r>
              <a:rPr lang="en-US" dirty="0"/>
              <a:t>Since we’re seeing the most rare species observations in the Caney Fork River watershed – we’re going to zoom on in.</a:t>
            </a:r>
          </a:p>
        </p:txBody>
      </p:sp>
      <p:sp>
        <p:nvSpPr>
          <p:cNvPr id="4" name="Slide Number Placeholder 3"/>
          <p:cNvSpPr>
            <a:spLocks noGrp="1"/>
          </p:cNvSpPr>
          <p:nvPr>
            <p:ph type="sldNum" sz="quarter" idx="5"/>
          </p:nvPr>
        </p:nvSpPr>
        <p:spPr/>
        <p:txBody>
          <a:bodyPr/>
          <a:lstStyle/>
          <a:p>
            <a:fld id="{B9D4D139-4A5B-4974-ABF4-A0DF85608795}" type="slidenum">
              <a:rPr lang="en-US" smtClean="0"/>
              <a:t>15</a:t>
            </a:fld>
            <a:endParaRPr lang="en-US"/>
          </a:p>
        </p:txBody>
      </p:sp>
    </p:spTree>
    <p:extLst>
      <p:ext uri="{BB962C8B-B14F-4D97-AF65-F5344CB8AC3E}">
        <p14:creationId xmlns:p14="http://schemas.microsoft.com/office/powerpoint/2010/main" val="17463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we’re seeing the most rare species observations in the Caney Fork River watershed – we’re going to zoom on in.</a:t>
            </a:r>
          </a:p>
        </p:txBody>
      </p:sp>
      <p:sp>
        <p:nvSpPr>
          <p:cNvPr id="4" name="Slide Number Placeholder 3"/>
          <p:cNvSpPr>
            <a:spLocks noGrp="1"/>
          </p:cNvSpPr>
          <p:nvPr>
            <p:ph type="sldNum" sz="quarter" idx="5"/>
          </p:nvPr>
        </p:nvSpPr>
        <p:spPr/>
        <p:txBody>
          <a:bodyPr/>
          <a:lstStyle/>
          <a:p>
            <a:fld id="{B9D4D139-4A5B-4974-ABF4-A0DF85608795}" type="slidenum">
              <a:rPr lang="en-US" smtClean="0"/>
              <a:t>16</a:t>
            </a:fld>
            <a:endParaRPr lang="en-US"/>
          </a:p>
        </p:txBody>
      </p:sp>
    </p:spTree>
    <p:extLst>
      <p:ext uri="{BB962C8B-B14F-4D97-AF65-F5344CB8AC3E}">
        <p14:creationId xmlns:p14="http://schemas.microsoft.com/office/powerpoint/2010/main" val="124364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zoom into the Caney Fork River watershed we’re looking at 466 species observations representing 185 unique species. As you can see above 53 of these total observations are of G1 globally rare species. This is actually 29 unique species.</a:t>
            </a:r>
          </a:p>
        </p:txBody>
      </p:sp>
      <p:sp>
        <p:nvSpPr>
          <p:cNvPr id="4" name="Slide Number Placeholder 3"/>
          <p:cNvSpPr>
            <a:spLocks noGrp="1"/>
          </p:cNvSpPr>
          <p:nvPr>
            <p:ph type="sldNum" sz="quarter" idx="5"/>
          </p:nvPr>
        </p:nvSpPr>
        <p:spPr/>
        <p:txBody>
          <a:bodyPr/>
          <a:lstStyle/>
          <a:p>
            <a:fld id="{B9D4D139-4A5B-4974-ABF4-A0DF85608795}" type="slidenum">
              <a:rPr lang="en-US" smtClean="0"/>
              <a:t>17</a:t>
            </a:fld>
            <a:endParaRPr lang="en-US"/>
          </a:p>
        </p:txBody>
      </p:sp>
    </p:spTree>
    <p:extLst>
      <p:ext uri="{BB962C8B-B14F-4D97-AF65-F5344CB8AC3E}">
        <p14:creationId xmlns:p14="http://schemas.microsoft.com/office/powerpoint/2010/main" val="379923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dirty="0" err="1"/>
              <a:t>mollusc</a:t>
            </a:r>
            <a:r>
              <a:rPr lang="en-US" dirty="0"/>
              <a:t>; an invertebrate animal, that is listed as G1G2 also as a federally listed endangered species. The habitat is listed as: Generally a large river species, preferring sand-gravel or rocky substrates with mod-strong currents; Tennessee &amp; Cumberland river systems. There is only one listed observation. There are a few other listed </a:t>
            </a:r>
            <a:r>
              <a:rPr lang="en-US" dirty="0" err="1"/>
              <a:t>molluscs</a:t>
            </a:r>
            <a:r>
              <a:rPr lang="en-US" dirty="0"/>
              <a:t>: the Snuffbox, the </a:t>
            </a:r>
            <a:r>
              <a:rPr lang="en-US" dirty="0" err="1"/>
              <a:t>Spectaclecase</a:t>
            </a:r>
            <a:r>
              <a:rPr lang="en-US" dirty="0"/>
              <a:t>, the </a:t>
            </a:r>
            <a:r>
              <a:rPr lang="en-US" dirty="0" err="1"/>
              <a:t>Sheepnose</a:t>
            </a:r>
            <a:r>
              <a:rPr lang="en-US" dirty="0"/>
              <a:t>, the </a:t>
            </a:r>
            <a:r>
              <a:rPr lang="en-US" dirty="0" err="1"/>
              <a:t>Slabside</a:t>
            </a:r>
            <a:r>
              <a:rPr lang="en-US" dirty="0"/>
              <a:t> </a:t>
            </a:r>
            <a:r>
              <a:rPr lang="en-US" dirty="0" err="1"/>
              <a:t>Pearlymussel</a:t>
            </a:r>
            <a:r>
              <a:rPr lang="en-US" dirty="0"/>
              <a:t>, and the </a:t>
            </a:r>
            <a:r>
              <a:rPr lang="en-US" dirty="0" err="1"/>
              <a:t>littlewing</a:t>
            </a:r>
            <a:r>
              <a:rPr lang="en-US" dirty="0"/>
              <a:t> </a:t>
            </a:r>
            <a:r>
              <a:rPr lang="en-US" dirty="0" err="1"/>
              <a:t>pearlymussel</a:t>
            </a:r>
            <a:r>
              <a:rPr lang="en-US" dirty="0"/>
              <a:t>… most observations of federally endangered species in the Caney Fork River watershed seem to be </a:t>
            </a:r>
            <a:r>
              <a:rPr lang="en-US" dirty="0" err="1"/>
              <a:t>molluscs</a:t>
            </a:r>
            <a:r>
              <a:rPr lang="en-US" dirty="0"/>
              <a:t>.</a:t>
            </a:r>
          </a:p>
        </p:txBody>
      </p:sp>
      <p:sp>
        <p:nvSpPr>
          <p:cNvPr id="4" name="Slide Number Placeholder 3"/>
          <p:cNvSpPr>
            <a:spLocks noGrp="1"/>
          </p:cNvSpPr>
          <p:nvPr>
            <p:ph type="sldNum" sz="quarter" idx="5"/>
          </p:nvPr>
        </p:nvSpPr>
        <p:spPr/>
        <p:txBody>
          <a:bodyPr/>
          <a:lstStyle/>
          <a:p>
            <a:fld id="{B9D4D139-4A5B-4974-ABF4-A0DF85608795}" type="slidenum">
              <a:rPr lang="en-US" smtClean="0"/>
              <a:t>18</a:t>
            </a:fld>
            <a:endParaRPr lang="en-US"/>
          </a:p>
        </p:txBody>
      </p:sp>
    </p:spTree>
    <p:extLst>
      <p:ext uri="{BB962C8B-B14F-4D97-AF65-F5344CB8AC3E}">
        <p14:creationId xmlns:p14="http://schemas.microsoft.com/office/powerpoint/2010/main" val="3652986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see 136 S1 observations here it represents 81 unique species.</a:t>
            </a:r>
          </a:p>
        </p:txBody>
      </p:sp>
      <p:sp>
        <p:nvSpPr>
          <p:cNvPr id="4" name="Slide Number Placeholder 3"/>
          <p:cNvSpPr>
            <a:spLocks noGrp="1"/>
          </p:cNvSpPr>
          <p:nvPr>
            <p:ph type="sldNum" sz="quarter" idx="5"/>
          </p:nvPr>
        </p:nvSpPr>
        <p:spPr/>
        <p:txBody>
          <a:bodyPr/>
          <a:lstStyle/>
          <a:p>
            <a:fld id="{B9D4D139-4A5B-4974-ABF4-A0DF85608795}" type="slidenum">
              <a:rPr lang="en-US" smtClean="0"/>
              <a:t>19</a:t>
            </a:fld>
            <a:endParaRPr lang="en-US"/>
          </a:p>
        </p:txBody>
      </p:sp>
    </p:spTree>
    <p:extLst>
      <p:ext uri="{BB962C8B-B14F-4D97-AF65-F5344CB8AC3E}">
        <p14:creationId xmlns:p14="http://schemas.microsoft.com/office/powerpoint/2010/main" val="47886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gathered data from the Tennessee Department of Environment and Conservation’s Rare Species Data Viewer. This is part of the Natural Heritage Inventory program which maintains a GIS database containing information on the distribution and ecology of rare plants, animals, and ecological communities across Tennessee. This data is managed by TDEC but any citizen can contribute species sightings to this dataset.</a:t>
            </a:r>
          </a:p>
          <a:p>
            <a:endParaRPr lang="en-US" dirty="0"/>
          </a:p>
          <a:p>
            <a:r>
              <a:rPr lang="en-US" dirty="0"/>
              <a:t>The project is a part of a larger inventory project maintained by nonprofit NatureServe, which has multiple member organizations that contribute to its larger dataset. This ensures that the methodology is consistent and scientists and other audiences can be assured of a certain quality standard. The gathering methodology has evolved with time but has basic continuity over the last 40 years. This particular state dataset is a compilation of observations from the past 40 years.</a:t>
            </a:r>
          </a:p>
        </p:txBody>
      </p:sp>
      <p:sp>
        <p:nvSpPr>
          <p:cNvPr id="4" name="Slide Number Placeholder 3"/>
          <p:cNvSpPr>
            <a:spLocks noGrp="1"/>
          </p:cNvSpPr>
          <p:nvPr>
            <p:ph type="sldNum" sz="quarter" idx="5"/>
          </p:nvPr>
        </p:nvSpPr>
        <p:spPr/>
        <p:txBody>
          <a:bodyPr/>
          <a:lstStyle/>
          <a:p>
            <a:fld id="{B9D4D139-4A5B-4974-ABF4-A0DF85608795}" type="slidenum">
              <a:rPr lang="en-US" smtClean="0"/>
              <a:t>2</a:t>
            </a:fld>
            <a:endParaRPr lang="en-US"/>
          </a:p>
        </p:txBody>
      </p:sp>
    </p:spTree>
    <p:extLst>
      <p:ext uri="{BB962C8B-B14F-4D97-AF65-F5344CB8AC3E}">
        <p14:creationId xmlns:p14="http://schemas.microsoft.com/office/powerpoint/2010/main" val="334064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fish; a vertebrate animal, that is an S1 and federally listed as an endangered species. The habitat is listed as: Streams with slow to moderate current over clean sand and fine gravel; Caney Fork River system (above Great Falls Reservoir). Here are four listed observations. </a:t>
            </a:r>
          </a:p>
        </p:txBody>
      </p:sp>
      <p:sp>
        <p:nvSpPr>
          <p:cNvPr id="4" name="Slide Number Placeholder 3"/>
          <p:cNvSpPr>
            <a:spLocks noGrp="1"/>
          </p:cNvSpPr>
          <p:nvPr>
            <p:ph type="sldNum" sz="quarter" idx="5"/>
          </p:nvPr>
        </p:nvSpPr>
        <p:spPr/>
        <p:txBody>
          <a:bodyPr/>
          <a:lstStyle/>
          <a:p>
            <a:fld id="{B9D4D139-4A5B-4974-ABF4-A0DF85608795}" type="slidenum">
              <a:rPr lang="en-US" smtClean="0"/>
              <a:t>20</a:t>
            </a:fld>
            <a:endParaRPr lang="en-US"/>
          </a:p>
        </p:txBody>
      </p:sp>
    </p:spTree>
    <p:extLst>
      <p:ext uri="{BB962C8B-B14F-4D97-AF65-F5344CB8AC3E}">
        <p14:creationId xmlns:p14="http://schemas.microsoft.com/office/powerpoint/2010/main" val="95845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44 observations of federally endangered species here representing 13 unique species.</a:t>
            </a:r>
          </a:p>
        </p:txBody>
      </p:sp>
      <p:sp>
        <p:nvSpPr>
          <p:cNvPr id="4" name="Slide Number Placeholder 3"/>
          <p:cNvSpPr>
            <a:spLocks noGrp="1"/>
          </p:cNvSpPr>
          <p:nvPr>
            <p:ph type="sldNum" sz="quarter" idx="5"/>
          </p:nvPr>
        </p:nvSpPr>
        <p:spPr/>
        <p:txBody>
          <a:bodyPr/>
          <a:lstStyle/>
          <a:p>
            <a:fld id="{B9D4D139-4A5B-4974-ABF4-A0DF85608795}" type="slidenum">
              <a:rPr lang="en-US" smtClean="0"/>
              <a:t>21</a:t>
            </a:fld>
            <a:endParaRPr lang="en-US"/>
          </a:p>
        </p:txBody>
      </p:sp>
    </p:spTree>
    <p:extLst>
      <p:ext uri="{BB962C8B-B14F-4D97-AF65-F5344CB8AC3E}">
        <p14:creationId xmlns:p14="http://schemas.microsoft.com/office/powerpoint/2010/main" val="83686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mammal; a vertebrate animal, that is federally listed as an endangered species. The habitat is listed as: cave obligate year-round, frequents forested areas – migratory. There have   been 16 observation</a:t>
            </a:r>
          </a:p>
        </p:txBody>
      </p:sp>
      <p:sp>
        <p:nvSpPr>
          <p:cNvPr id="4" name="Slide Number Placeholder 3"/>
          <p:cNvSpPr>
            <a:spLocks noGrp="1"/>
          </p:cNvSpPr>
          <p:nvPr>
            <p:ph type="sldNum" sz="quarter" idx="5"/>
          </p:nvPr>
        </p:nvSpPr>
        <p:spPr/>
        <p:txBody>
          <a:bodyPr/>
          <a:lstStyle/>
          <a:p>
            <a:fld id="{B9D4D139-4A5B-4974-ABF4-A0DF85608795}" type="slidenum">
              <a:rPr lang="en-US" smtClean="0"/>
              <a:t>22</a:t>
            </a:fld>
            <a:endParaRPr lang="en-US"/>
          </a:p>
        </p:txBody>
      </p:sp>
    </p:spTree>
    <p:extLst>
      <p:ext uri="{BB962C8B-B14F-4D97-AF65-F5344CB8AC3E}">
        <p14:creationId xmlns:p14="http://schemas.microsoft.com/office/powerpoint/2010/main" val="2134715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We’re mostly seeing vascular plants and vertebrate animals.</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23</a:t>
            </a:fld>
            <a:endParaRPr lang="en-US"/>
          </a:p>
        </p:txBody>
      </p:sp>
    </p:spTree>
    <p:extLst>
      <p:ext uri="{BB962C8B-B14F-4D97-AF65-F5344CB8AC3E}">
        <p14:creationId xmlns:p14="http://schemas.microsoft.com/office/powerpoint/2010/main" val="359324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Mirroring what we see when looking at the whole state – we’ve got mostly flowering plants when we drill down to category.</a:t>
            </a:r>
          </a:p>
        </p:txBody>
      </p:sp>
      <p:sp>
        <p:nvSpPr>
          <p:cNvPr id="4" name="Slide Number Placeholder 3"/>
          <p:cNvSpPr>
            <a:spLocks noGrp="1"/>
          </p:cNvSpPr>
          <p:nvPr>
            <p:ph type="sldNum" sz="quarter" idx="5"/>
          </p:nvPr>
        </p:nvSpPr>
        <p:spPr/>
        <p:txBody>
          <a:bodyPr/>
          <a:lstStyle/>
          <a:p>
            <a:fld id="{B9D4D139-4A5B-4974-ABF4-A0DF85608795}" type="slidenum">
              <a:rPr lang="en-US" smtClean="0"/>
              <a:t>24</a:t>
            </a:fld>
            <a:endParaRPr lang="en-US"/>
          </a:p>
        </p:txBody>
      </p:sp>
    </p:spTree>
    <p:extLst>
      <p:ext uri="{BB962C8B-B14F-4D97-AF65-F5344CB8AC3E}">
        <p14:creationId xmlns:p14="http://schemas.microsoft.com/office/powerpoint/2010/main" val="29351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while you would be perusing this map I would again state the scope of biodiversity that we’re able to glean from this data: here is a breakout of 115,612 species observations representing 928 unique species. The most observations are of vascular, flowering plants. The watershed with the most biodiversity is the Caney Fork River area, representing primarily DeKalb, White, and Van Buren counties. The State of Tennessee has: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1,098 G1 species observations representing 131 unique species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1,401 S1 species observations representing 465 unique species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339 federally endangered species observations representing 57 unique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zoom in on the Caney Fork River – determined by our metrics to be the most biodiverse county as represented by this data, we see that there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53 G1 species observations representing 29 unique species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136 S1 observations representing 81 unique species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44 federally endangered observations representing 13 unique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25</a:t>
            </a:fld>
            <a:endParaRPr lang="en-US"/>
          </a:p>
        </p:txBody>
      </p:sp>
    </p:spTree>
    <p:extLst>
      <p:ext uri="{BB962C8B-B14F-4D97-AF65-F5344CB8AC3E}">
        <p14:creationId xmlns:p14="http://schemas.microsoft.com/office/powerpoint/2010/main" val="315322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jumping in I wanted to give a little rundown on the natural geographies used here - a watershed is a land area that channels rainfall and snowmelt to creeks, streams, and rivers, and eventually to outflow points like reservoirs, bays, and the ocean. They’re defined on several scales – referred to as hydraulic unit codes, or HUCs. On the top I’ve included a map of major Tennessee rivers and streams, and on the bottom left I’ve provided a map showing the state split into 12 digit HUCs, finally the map on the right shows the state split into 8 digit HUCs. For this project I used 8 digit geographies.</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3</a:t>
            </a:fld>
            <a:endParaRPr lang="en-US"/>
          </a:p>
        </p:txBody>
      </p:sp>
    </p:spTree>
    <p:extLst>
      <p:ext uri="{BB962C8B-B14F-4D97-AF65-F5344CB8AC3E}">
        <p14:creationId xmlns:p14="http://schemas.microsoft.com/office/powerpoint/2010/main" val="389928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for reference, as we all probably know where county boundaries are a bit better than watersheds, I’ve provided a quick visual overlay as well as a couple of interactive tools. A spoiler is that we’re going to see a lot of biodiversity and rare species observations occurring in the Caney Fork River Watershed North of Chattanooga and East of Nashville (show on </a:t>
            </a:r>
            <a:r>
              <a:rPr lang="en-US" dirty="0" err="1"/>
              <a:t>ws_top</a:t>
            </a:r>
            <a:r>
              <a:rPr lang="en-US" dirty="0"/>
              <a:t>), and if we look at what Counties lie in here we see that it almost completely contains DeKalb, White, and Van Buren, and it intersects with Wilson, Cannon, Smith, Putnam, Cumberland, Bledsoe, and Warren Counties.</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4</a:t>
            </a:fld>
            <a:endParaRPr lang="en-US"/>
          </a:p>
        </p:txBody>
      </p:sp>
    </p:spTree>
    <p:extLst>
      <p:ext uri="{BB962C8B-B14F-4D97-AF65-F5344CB8AC3E}">
        <p14:creationId xmlns:p14="http://schemas.microsoft.com/office/powerpoint/2010/main" val="2469457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when you group total species observations different ways the counties break out such that we’re seeing the most total observations in Carter County, in the northeast part of the State. However when you look at watersheds you are seeing the highest species counts in The Caney Fork River as well as the Upper Duck River watersheds.</a:t>
            </a:r>
          </a:p>
          <a:p>
            <a:endParaRPr lang="en-US" dirty="0"/>
          </a:p>
          <a:p>
            <a:r>
              <a:rPr lang="en-US" dirty="0"/>
              <a:t>What you’re looking at here is a breakout of 115,612 species observations representing 928 unique species.</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5</a:t>
            </a:fld>
            <a:endParaRPr lang="en-US"/>
          </a:p>
        </p:txBody>
      </p:sp>
    </p:spTree>
    <p:extLst>
      <p:ext uri="{BB962C8B-B14F-4D97-AF65-F5344CB8AC3E}">
        <p14:creationId xmlns:p14="http://schemas.microsoft.com/office/powerpoint/2010/main" val="158373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we’ll get further into that, I don’t want us to get ahead of ourselves too quickly. So what kind of spread are we talking about when we look at biodiversity in species data? What categories does the data give us that we’re going to explore?  Species have a type and category. This data also has three classification systems: global rank – which is the global or world-wide rank of a species (this is a non-legal rank indicating the rarity and vulnerability of a species)., next is the state rank – which is much like the global rank but indicates the rarity and vulnerability of a species at the state level, and finally the federal status – which is the federal listing under the US Endangered Species Act. For this analysis we’ll explore each of the three rankings, however we’re going to dive the deepest on the global ranking as it puts Tennessee on a comparative scale rather than an internal one, and as this is a scientific community driven ranking rather than a federal funding driven ranking. I’ve also decided to only use rankings that indicate that the status of the species is determined, rather than those that indicate the need for further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 technical note, this data all came as lists of strings within the separate categories (global rank, state, etc., so in order to generate these choropleth maps you’re seeing these were all converted to binary datatypes.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6</a:t>
            </a:fld>
            <a:endParaRPr lang="en-US"/>
          </a:p>
        </p:txBody>
      </p:sp>
    </p:spTree>
    <p:extLst>
      <p:ext uri="{BB962C8B-B14F-4D97-AF65-F5344CB8AC3E}">
        <p14:creationId xmlns:p14="http://schemas.microsoft.com/office/powerpoint/2010/main" val="97355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series of bar graphs showing the breakout of the entire dataset. Beginning with species type:</a:t>
            </a:r>
          </a:p>
          <a:p>
            <a:endParaRPr lang="en-US" dirty="0"/>
          </a:p>
          <a:p>
            <a:r>
              <a:rPr lang="en-US" dirty="0"/>
              <a:t>Vascular plants are a huge group of plants that are defined as land plants with tissues that conduct water and minerals throughout the plant.</a:t>
            </a:r>
          </a:p>
          <a:p>
            <a:endParaRPr lang="en-US" dirty="0"/>
          </a:p>
          <a:p>
            <a:r>
              <a:rPr lang="en-US" dirty="0"/>
              <a:t>Vertebrate animals are animals with backbones – to put it simply</a:t>
            </a:r>
          </a:p>
          <a:p>
            <a:endParaRPr lang="en-US" dirty="0"/>
          </a:p>
          <a:p>
            <a:r>
              <a:rPr lang="en-US" dirty="0"/>
              <a:t>Invertebrate animals are cold blooded animals with no backbone – we see a lot of </a:t>
            </a:r>
            <a:r>
              <a:rPr lang="en-US" dirty="0" err="1"/>
              <a:t>mollusc</a:t>
            </a:r>
            <a:r>
              <a:rPr lang="en-US" dirty="0"/>
              <a:t> observations in this data</a:t>
            </a:r>
          </a:p>
          <a:p>
            <a:endParaRPr lang="en-US" dirty="0"/>
          </a:p>
          <a:p>
            <a:r>
              <a:rPr lang="en-US" dirty="0"/>
              <a:t>Nonvascular plants include mosses, liverworts and algae – they don’t have the same methods as vascular plants for distributing water so are often limited in size and they don’t produce flowers, fruit or wood.</a:t>
            </a:r>
          </a:p>
          <a:p>
            <a:endParaRPr lang="en-US" dirty="0"/>
          </a:p>
          <a:p>
            <a:r>
              <a:rPr lang="en-US" dirty="0"/>
              <a:t>An animal assemblage is a group of fossils</a:t>
            </a:r>
          </a:p>
          <a:p>
            <a:endParaRPr lang="en-US" dirty="0"/>
          </a:p>
          <a:p>
            <a:r>
              <a:rPr lang="en-US" dirty="0"/>
              <a:t>Finally fungus is a group of spore-producing organisms feeding on organic matter – most prominently mushrooms</a:t>
            </a:r>
          </a:p>
          <a:p>
            <a:endParaRPr lang="en-US" dirty="0"/>
          </a:p>
          <a:p>
            <a:endParaRPr lang="en-US" dirty="0"/>
          </a:p>
          <a:p>
            <a:r>
              <a:rPr lang="en-US" dirty="0"/>
              <a:t>It is interesting to see there are only 4 fungus observations, this leads me to think that there may be some collection bias due perhaps to TDEC’s priorities so we do need  to keep that in mind – this is an approach to looking at biodiversity  in the context of this dataset.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7</a:t>
            </a:fld>
            <a:endParaRPr lang="en-US"/>
          </a:p>
        </p:txBody>
      </p:sp>
    </p:spTree>
    <p:extLst>
      <p:ext uri="{BB962C8B-B14F-4D97-AF65-F5344CB8AC3E}">
        <p14:creationId xmlns:p14="http://schemas.microsoft.com/office/powerpoint/2010/main" val="308493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Categories are a more granular than types and tell us what class the species are in. by far the most observations are of flowering plants, followed by </a:t>
            </a:r>
            <a:r>
              <a:rPr lang="en-US" dirty="0" err="1"/>
              <a:t>molluscs</a:t>
            </a:r>
            <a:endParaRPr lang="en-US" dirty="0"/>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8</a:t>
            </a:fld>
            <a:endParaRPr lang="en-US"/>
          </a:p>
        </p:txBody>
      </p:sp>
    </p:spTree>
    <p:extLst>
      <p:ext uri="{BB962C8B-B14F-4D97-AF65-F5344CB8AC3E}">
        <p14:creationId xmlns:p14="http://schemas.microsoft.com/office/powerpoint/2010/main" val="260873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we’ll look at global rank – G5 species are those that are demonstrably widespread and secure globally. G4 are widespread but with cause for long-term concern. G3 are rare and uncommon or found locally in a restricted range. G2 are extremely rare and imperiled within the world, six to twenty occurrences, or few remaining individuals, or because of some factor(s) making it vulnerable to extinction. G1 is extremely rare and critically imperiled in the world with five or fewer occurrences, or very few remaining individuals, or because of some special condition where the species is particularly vulnerable to extinction.</a:t>
            </a:r>
          </a:p>
          <a:p>
            <a:endParaRPr lang="en-US" dirty="0"/>
          </a:p>
        </p:txBody>
      </p:sp>
      <p:sp>
        <p:nvSpPr>
          <p:cNvPr id="4" name="Slide Number Placeholder 3"/>
          <p:cNvSpPr>
            <a:spLocks noGrp="1"/>
          </p:cNvSpPr>
          <p:nvPr>
            <p:ph type="sldNum" sz="quarter" idx="5"/>
          </p:nvPr>
        </p:nvSpPr>
        <p:spPr/>
        <p:txBody>
          <a:bodyPr/>
          <a:lstStyle/>
          <a:p>
            <a:fld id="{B9D4D139-4A5B-4974-ABF4-A0DF85608795}" type="slidenum">
              <a:rPr lang="en-US" smtClean="0"/>
              <a:t>9</a:t>
            </a:fld>
            <a:endParaRPr lang="en-US"/>
          </a:p>
        </p:txBody>
      </p:sp>
    </p:spTree>
    <p:extLst>
      <p:ext uri="{BB962C8B-B14F-4D97-AF65-F5344CB8AC3E}">
        <p14:creationId xmlns:p14="http://schemas.microsoft.com/office/powerpoint/2010/main" val="309674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Monday, April 26,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1287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Monday, April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46265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Monday, April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6306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Monday, April 26,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9466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Monday, April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4164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Monday, April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1151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Monday, April 26,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7827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Monday, April 26,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479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Monday, April 26,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1292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Monday, April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7749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Monday, April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7043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Monday, April 26,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60478492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hyperlink" Target="../maps/counties_top.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Species Diversity in Tennessee Counties and Watersheds</a:t>
            </a:r>
            <a:endParaRPr lang="en-US" dirty="0"/>
          </a:p>
        </p:txBody>
      </p:sp>
      <p:sp>
        <p:nvSpPr>
          <p:cNvPr id="7" name="TextBox 6">
            <a:extLst>
              <a:ext uri="{FF2B5EF4-FFF2-40B4-BE49-F238E27FC236}">
                <a16:creationId xmlns:a16="http://schemas.microsoft.com/office/drawing/2014/main" id="{B51C02B1-6BE5-4F7F-B08F-3530D784B912}"/>
              </a:ext>
            </a:extLst>
          </p:cNvPr>
          <p:cNvSpPr txBox="1"/>
          <p:nvPr/>
        </p:nvSpPr>
        <p:spPr>
          <a:xfrm>
            <a:off x="719996" y="1189972"/>
            <a:ext cx="10340485" cy="646331"/>
          </a:xfrm>
          <a:prstGeom prst="rect">
            <a:avLst/>
          </a:prstGeom>
          <a:noFill/>
        </p:spPr>
        <p:txBody>
          <a:bodyPr wrap="square" rtlCol="0">
            <a:spAutoFit/>
          </a:bodyPr>
          <a:lstStyle/>
          <a:p>
            <a:r>
              <a:rPr lang="en-US" dirty="0">
                <a:latin typeface="Bahnschrift" panose="020B0502040204020203" pitchFamily="34" charset="0"/>
              </a:rPr>
              <a:t>Examining biodiversity in watershed geographies in the State of Tennessee.</a:t>
            </a:r>
          </a:p>
          <a:p>
            <a:endParaRPr lang="en-US" dirty="0"/>
          </a:p>
        </p:txBody>
      </p:sp>
      <p:pic>
        <p:nvPicPr>
          <p:cNvPr id="12" name="Content Placeholder 11" descr="A picture containing nature, water, outdoor, reef&#10;&#10;Description automatically generated">
            <a:extLst>
              <a:ext uri="{FF2B5EF4-FFF2-40B4-BE49-F238E27FC236}">
                <a16:creationId xmlns:a16="http://schemas.microsoft.com/office/drawing/2014/main" id="{56541267-BC71-452D-852B-2328F1BF49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750" y="1836303"/>
            <a:ext cx="10995503" cy="4402497"/>
          </a:xfrm>
        </p:spPr>
      </p:pic>
    </p:spTree>
    <p:extLst>
      <p:ext uri="{BB962C8B-B14F-4D97-AF65-F5344CB8AC3E}">
        <p14:creationId xmlns:p14="http://schemas.microsoft.com/office/powerpoint/2010/main" val="3258078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earch for rare crawdad aims to save habitats | The Cleveland Daily Banner">
            <a:extLst>
              <a:ext uri="{FF2B5EF4-FFF2-40B4-BE49-F238E27FC236}">
                <a16:creationId xmlns:a16="http://schemas.microsoft.com/office/drawing/2014/main" id="{8ABDFDB5-E04E-4022-BAAB-7B44BB21D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130" y="1476286"/>
            <a:ext cx="6287739" cy="3905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A371E0A-6CE1-4E7F-BD4F-DA439C990A87}"/>
              </a:ext>
            </a:extLst>
          </p:cNvPr>
          <p:cNvSpPr>
            <a:spLocks noGrp="1"/>
          </p:cNvSpPr>
          <p:nvPr>
            <p:ph type="body" idx="1"/>
          </p:nvPr>
        </p:nvSpPr>
        <p:spPr>
          <a:xfrm>
            <a:off x="1085001" y="568177"/>
            <a:ext cx="6656084" cy="339933"/>
          </a:xfrm>
        </p:spPr>
        <p:txBody>
          <a:bodyPr>
            <a:normAutofit/>
          </a:bodyPr>
          <a:lstStyle/>
          <a:p>
            <a:r>
              <a:rPr lang="en-US" dirty="0">
                <a:latin typeface="Bahnschrift" panose="020B0502040204020203" pitchFamily="34" charset="0"/>
              </a:rPr>
              <a:t>Globally Rare: Conasauga Blue Burrower</a:t>
            </a:r>
          </a:p>
        </p:txBody>
      </p:sp>
    </p:spTree>
    <p:extLst>
      <p:ext uri="{BB962C8B-B14F-4D97-AF65-F5344CB8AC3E}">
        <p14:creationId xmlns:p14="http://schemas.microsoft.com/office/powerpoint/2010/main" val="292931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59912" y="0"/>
            <a:ext cx="10672176" cy="6857999"/>
          </a:xfrm>
          <a:prstGeom prst="rect">
            <a:avLst/>
          </a:prstGeom>
          <a:solidFill>
            <a:srgbClr val="F8E9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23B49EA-3B5D-43A6-97F3-861A68488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67275"/>
            <a:ext cx="78105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9A480B-09AB-45FC-822A-84CBA7A13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3390900"/>
            <a:ext cx="78676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47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CBC100BB-16B1-41D3-8461-4AFE0C1B6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176213"/>
            <a:ext cx="859155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4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59912" y="0"/>
            <a:ext cx="10672176" cy="6857999"/>
          </a:xfrm>
          <a:prstGeom prst="rect">
            <a:avLst/>
          </a:prstGeom>
          <a:solidFill>
            <a:srgbClr val="F8E9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64D653F-B524-463F-AB99-45FEFB81D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75" y="3289779"/>
            <a:ext cx="7867650" cy="3409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F3F334-4B75-4696-99AE-B25A1B2DF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19049"/>
            <a:ext cx="78676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03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68DD1A4-4825-4799-B304-32E8B95A6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204788"/>
            <a:ext cx="8467725"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80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59912" y="1"/>
            <a:ext cx="10672176" cy="6857999"/>
          </a:xfrm>
          <a:prstGeom prst="rect">
            <a:avLst/>
          </a:prstGeom>
          <a:solidFill>
            <a:srgbClr val="F8E9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8" name="Picture 6">
            <a:extLst>
              <a:ext uri="{FF2B5EF4-FFF2-40B4-BE49-F238E27FC236}">
                <a16:creationId xmlns:a16="http://schemas.microsoft.com/office/drawing/2014/main" id="{53DDF7CA-8E4C-4E3C-8DE9-7AD699C09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3390900"/>
            <a:ext cx="78105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9FA5F16-C61A-4957-9770-F1D94EAC4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169362"/>
            <a:ext cx="78105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5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280EA5-C14F-4BE8-8AF1-3301BAB16A49}"/>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41721DE6-DBEB-4370-9172-E8F93282E8F9}"/>
              </a:ext>
            </a:extLst>
          </p:cNvPr>
          <p:cNvSpPr>
            <a:spLocks noGrp="1"/>
          </p:cNvSpPr>
          <p:nvPr>
            <p:ph type="body" idx="1"/>
          </p:nvPr>
        </p:nvSpPr>
        <p:spPr>
          <a:xfrm>
            <a:off x="909637" y="294129"/>
            <a:ext cx="6656084" cy="339933"/>
          </a:xfrm>
        </p:spPr>
        <p:txBody>
          <a:bodyPr>
            <a:normAutofit/>
          </a:bodyPr>
          <a:lstStyle/>
          <a:p>
            <a:r>
              <a:rPr lang="en-US" dirty="0">
                <a:latin typeface="Bahnschrift" panose="020B0502040204020203" pitchFamily="34" charset="0"/>
              </a:rPr>
              <a:t>Caney Fork River Watershed</a:t>
            </a:r>
          </a:p>
        </p:txBody>
      </p:sp>
      <p:pic>
        <p:nvPicPr>
          <p:cNvPr id="6148" name="Picture 4" descr="Caney Fork River, Smith County, Tennessee 1 | Chuck Sutherland | Flickr">
            <a:extLst>
              <a:ext uri="{FF2B5EF4-FFF2-40B4-BE49-F238E27FC236}">
                <a16:creationId xmlns:a16="http://schemas.microsoft.com/office/drawing/2014/main" id="{FB0D2921-40B5-49CC-B2BD-03E2C5F29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027" y="928190"/>
            <a:ext cx="8475945" cy="565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3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E3686E7-BB4F-423F-BAB5-D7CC9C387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204788"/>
            <a:ext cx="8620125"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0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D94FD4E-F105-47B9-B5E0-3CAAD786DA58}"/>
              </a:ext>
            </a:extLst>
          </p:cNvPr>
          <p:cNvSpPr>
            <a:spLocks noGrp="1"/>
          </p:cNvSpPr>
          <p:nvPr>
            <p:ph type="body" idx="1"/>
          </p:nvPr>
        </p:nvSpPr>
        <p:spPr>
          <a:xfrm>
            <a:off x="909637" y="461733"/>
            <a:ext cx="6656084" cy="339933"/>
          </a:xfrm>
        </p:spPr>
        <p:txBody>
          <a:bodyPr>
            <a:normAutofit/>
          </a:bodyPr>
          <a:lstStyle/>
          <a:p>
            <a:r>
              <a:rPr lang="en-US" dirty="0">
                <a:latin typeface="Bahnschrift" panose="020B0502040204020203" pitchFamily="34" charset="0"/>
              </a:rPr>
              <a:t>Globally Rare: the pink mucket</a:t>
            </a:r>
          </a:p>
        </p:txBody>
      </p:sp>
      <p:pic>
        <p:nvPicPr>
          <p:cNvPr id="3074" name="Picture 2" descr="Pink mucket | U.S. Fish &amp; Wildlife Service">
            <a:extLst>
              <a:ext uri="{FF2B5EF4-FFF2-40B4-BE49-F238E27FC236}">
                <a16:creationId xmlns:a16="http://schemas.microsoft.com/office/drawing/2014/main" id="{25E0A6C1-CA56-4B5F-9619-F09F227AD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051" y="1074006"/>
            <a:ext cx="7784143" cy="520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6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2BA2DB0-701B-47E9-BCCE-3C1889807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204788"/>
            <a:ext cx="859155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9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A299C0C-EB1B-4A5B-B603-D1596C785440}"/>
              </a:ext>
            </a:extLst>
          </p:cNvPr>
          <p:cNvSpPr/>
          <p:nvPr/>
        </p:nvSpPr>
        <p:spPr>
          <a:xfrm>
            <a:off x="535416" y="1923877"/>
            <a:ext cx="5560583" cy="4101141"/>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D5BA90-1F60-4263-9ED8-48CB6E8859D5}"/>
              </a:ext>
            </a:extLst>
          </p:cNvPr>
          <p:cNvSpPr/>
          <p:nvPr/>
        </p:nvSpPr>
        <p:spPr>
          <a:xfrm>
            <a:off x="6458400" y="1923876"/>
            <a:ext cx="5198184" cy="4101141"/>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Natural Heritage Data</a:t>
            </a:r>
            <a:endParaRPr lang="en-US" dirty="0"/>
          </a:p>
        </p:txBody>
      </p:sp>
      <p:sp>
        <p:nvSpPr>
          <p:cNvPr id="3" name="Text Placeholder 2">
            <a:extLst>
              <a:ext uri="{FF2B5EF4-FFF2-40B4-BE49-F238E27FC236}">
                <a16:creationId xmlns:a16="http://schemas.microsoft.com/office/drawing/2014/main" id="{2A1CB384-4B63-4829-8D05-4948A0FFB776}"/>
              </a:ext>
            </a:extLst>
          </p:cNvPr>
          <p:cNvSpPr>
            <a:spLocks noGrp="1"/>
          </p:cNvSpPr>
          <p:nvPr>
            <p:ph type="body" idx="1"/>
          </p:nvPr>
        </p:nvSpPr>
        <p:spPr>
          <a:xfrm>
            <a:off x="708162" y="1250873"/>
            <a:ext cx="5015638" cy="565796"/>
          </a:xfrm>
        </p:spPr>
        <p:txBody>
          <a:bodyPr>
            <a:normAutofit fontScale="77500" lnSpcReduction="20000"/>
          </a:bodyPr>
          <a:lstStyle/>
          <a:p>
            <a:r>
              <a:rPr lang="en-US" dirty="0">
                <a:latin typeface="Bahnschrift" panose="020B0502040204020203" pitchFamily="34" charset="0"/>
              </a:rPr>
              <a:t>Rare species data viewer: Tennessee Department of Environment and Conservation</a:t>
            </a:r>
          </a:p>
        </p:txBody>
      </p:sp>
      <p:pic>
        <p:nvPicPr>
          <p:cNvPr id="8" name="Content Placeholder 7" descr="Graphical user interface, table&#10;&#10;Description automatically generated">
            <a:extLst>
              <a:ext uri="{FF2B5EF4-FFF2-40B4-BE49-F238E27FC236}">
                <a16:creationId xmlns:a16="http://schemas.microsoft.com/office/drawing/2014/main" id="{49C8437F-0DED-46C4-AF49-158B515B6F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874" y="2209452"/>
            <a:ext cx="5327665" cy="2594753"/>
          </a:xfrm>
        </p:spPr>
      </p:pic>
      <p:sp>
        <p:nvSpPr>
          <p:cNvPr id="5" name="Text Placeholder 4">
            <a:extLst>
              <a:ext uri="{FF2B5EF4-FFF2-40B4-BE49-F238E27FC236}">
                <a16:creationId xmlns:a16="http://schemas.microsoft.com/office/drawing/2014/main" id="{F6EB55E3-8432-45A1-96B3-3C0BF87DF864}"/>
              </a:ext>
            </a:extLst>
          </p:cNvPr>
          <p:cNvSpPr>
            <a:spLocks noGrp="1"/>
          </p:cNvSpPr>
          <p:nvPr>
            <p:ph type="body" sz="quarter" idx="3"/>
          </p:nvPr>
        </p:nvSpPr>
        <p:spPr>
          <a:xfrm>
            <a:off x="6468202" y="1250873"/>
            <a:ext cx="5015638" cy="565796"/>
          </a:xfrm>
        </p:spPr>
        <p:txBody>
          <a:bodyPr>
            <a:normAutofit fontScale="77500" lnSpcReduction="20000"/>
          </a:bodyPr>
          <a:lstStyle/>
          <a:p>
            <a:r>
              <a:rPr lang="en-US" dirty="0">
                <a:latin typeface="Bahnschrift" panose="020B0502040204020203" pitchFamily="34" charset="0"/>
              </a:rPr>
              <a:t>The Larger natural heritage data community</a:t>
            </a:r>
          </a:p>
        </p:txBody>
      </p:sp>
      <p:pic>
        <p:nvPicPr>
          <p:cNvPr id="14" name="Content Placeholder 13" descr="Table&#10;&#10;Description automatically generated">
            <a:extLst>
              <a:ext uri="{FF2B5EF4-FFF2-40B4-BE49-F238E27FC236}">
                <a16:creationId xmlns:a16="http://schemas.microsoft.com/office/drawing/2014/main" id="{373C5279-8F1A-4E31-BE22-DFA5CA15B906}"/>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46291" y="2209451"/>
            <a:ext cx="4589555" cy="2779459"/>
          </a:xfrm>
        </p:spPr>
      </p:pic>
      <p:pic>
        <p:nvPicPr>
          <p:cNvPr id="10" name="Picture 9">
            <a:extLst>
              <a:ext uri="{FF2B5EF4-FFF2-40B4-BE49-F238E27FC236}">
                <a16:creationId xmlns:a16="http://schemas.microsoft.com/office/drawing/2014/main" id="{E528BB72-14D8-4C65-BC46-4335E2CA4241}"/>
              </a:ext>
            </a:extLst>
          </p:cNvPr>
          <p:cNvPicPr>
            <a:picLocks noChangeAspect="1"/>
          </p:cNvPicPr>
          <p:nvPr/>
        </p:nvPicPr>
        <p:blipFill>
          <a:blip r:embed="rId5"/>
          <a:stretch>
            <a:fillRect/>
          </a:stretch>
        </p:blipFill>
        <p:spPr>
          <a:xfrm>
            <a:off x="720000" y="5111166"/>
            <a:ext cx="2165813" cy="604976"/>
          </a:xfrm>
          <a:prstGeom prst="rect">
            <a:avLst/>
          </a:prstGeom>
        </p:spPr>
      </p:pic>
      <p:pic>
        <p:nvPicPr>
          <p:cNvPr id="12" name="Picture 11">
            <a:extLst>
              <a:ext uri="{FF2B5EF4-FFF2-40B4-BE49-F238E27FC236}">
                <a16:creationId xmlns:a16="http://schemas.microsoft.com/office/drawing/2014/main" id="{0B30E3C5-5FFC-4664-A1F5-55288ED10C1D}"/>
              </a:ext>
            </a:extLst>
          </p:cNvPr>
          <p:cNvPicPr>
            <a:picLocks noChangeAspect="1"/>
          </p:cNvPicPr>
          <p:nvPr/>
        </p:nvPicPr>
        <p:blipFill>
          <a:blip r:embed="rId6"/>
          <a:stretch>
            <a:fillRect/>
          </a:stretch>
        </p:blipFill>
        <p:spPr>
          <a:xfrm>
            <a:off x="6646291" y="5208575"/>
            <a:ext cx="1351322" cy="596777"/>
          </a:xfrm>
          <a:prstGeom prst="rect">
            <a:avLst/>
          </a:prstGeom>
        </p:spPr>
      </p:pic>
    </p:spTree>
    <p:extLst>
      <p:ext uri="{BB962C8B-B14F-4D97-AF65-F5344CB8AC3E}">
        <p14:creationId xmlns:p14="http://schemas.microsoft.com/office/powerpoint/2010/main" val="309675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fish&#10;&#10;Description automatically generated">
            <a:extLst>
              <a:ext uri="{FF2B5EF4-FFF2-40B4-BE49-F238E27FC236}">
                <a16:creationId xmlns:a16="http://schemas.microsoft.com/office/drawing/2014/main" id="{42768E32-6A62-42DB-8AB7-585B9A632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37" y="1795462"/>
            <a:ext cx="10372725" cy="3267075"/>
          </a:xfrm>
          <a:prstGeom prst="rect">
            <a:avLst/>
          </a:prstGeom>
        </p:spPr>
      </p:pic>
      <p:sp>
        <p:nvSpPr>
          <p:cNvPr id="7" name="Text Placeholder 2">
            <a:extLst>
              <a:ext uri="{FF2B5EF4-FFF2-40B4-BE49-F238E27FC236}">
                <a16:creationId xmlns:a16="http://schemas.microsoft.com/office/drawing/2014/main" id="{BD94FD4E-F105-47B9-B5E0-3CAAD786DA58}"/>
              </a:ext>
            </a:extLst>
          </p:cNvPr>
          <p:cNvSpPr>
            <a:spLocks noGrp="1"/>
          </p:cNvSpPr>
          <p:nvPr>
            <p:ph type="body" idx="1"/>
          </p:nvPr>
        </p:nvSpPr>
        <p:spPr>
          <a:xfrm>
            <a:off x="909637" y="461733"/>
            <a:ext cx="6656084" cy="339933"/>
          </a:xfrm>
        </p:spPr>
        <p:txBody>
          <a:bodyPr>
            <a:normAutofit/>
          </a:bodyPr>
          <a:lstStyle/>
          <a:p>
            <a:r>
              <a:rPr lang="en-US" dirty="0">
                <a:latin typeface="Bahnschrift" panose="020B0502040204020203" pitchFamily="34" charset="0"/>
              </a:rPr>
              <a:t>State Rare: the Bluemask Darter</a:t>
            </a:r>
          </a:p>
        </p:txBody>
      </p:sp>
    </p:spTree>
    <p:extLst>
      <p:ext uri="{BB962C8B-B14F-4D97-AF65-F5344CB8AC3E}">
        <p14:creationId xmlns:p14="http://schemas.microsoft.com/office/powerpoint/2010/main" val="69350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BC23B4C-13E7-44E6-A06E-BF39F9C7B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233363"/>
            <a:ext cx="8467725" cy="639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625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D94FD4E-F105-47B9-B5E0-3CAAD786DA58}"/>
              </a:ext>
            </a:extLst>
          </p:cNvPr>
          <p:cNvSpPr>
            <a:spLocks noGrp="1"/>
          </p:cNvSpPr>
          <p:nvPr>
            <p:ph type="body" idx="1"/>
          </p:nvPr>
        </p:nvSpPr>
        <p:spPr>
          <a:xfrm>
            <a:off x="909637" y="461733"/>
            <a:ext cx="6656084" cy="339933"/>
          </a:xfrm>
        </p:spPr>
        <p:txBody>
          <a:bodyPr>
            <a:normAutofit/>
          </a:bodyPr>
          <a:lstStyle/>
          <a:p>
            <a:r>
              <a:rPr lang="en-US" dirty="0">
                <a:latin typeface="Bahnschrift" panose="020B0502040204020203" pitchFamily="34" charset="0"/>
              </a:rPr>
              <a:t>Listed endangered: the Gray Myotis</a:t>
            </a:r>
          </a:p>
        </p:txBody>
      </p:sp>
      <p:pic>
        <p:nvPicPr>
          <p:cNvPr id="2050" name="Picture 2" descr="Federally Endangered Species of Bat in Virginia | Virginia Bat Pros">
            <a:extLst>
              <a:ext uri="{FF2B5EF4-FFF2-40B4-BE49-F238E27FC236}">
                <a16:creationId xmlns:a16="http://schemas.microsoft.com/office/drawing/2014/main" id="{33715199-C174-4EBE-826A-0753CFA7C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72" y="1297846"/>
            <a:ext cx="8288055" cy="4686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21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CFD5EAE6-158E-4493-A997-517CE3CC9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04788"/>
            <a:ext cx="9096375"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23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5774B6FE-6421-4EC2-8870-696735486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204788"/>
            <a:ext cx="9248775"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19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04E10E-BACF-4C8F-812D-C6BE90092EAD}"/>
              </a:ext>
            </a:extLst>
          </p:cNvPr>
          <p:cNvPicPr>
            <a:picLocks noChangeAspect="1"/>
          </p:cNvPicPr>
          <p:nvPr/>
        </p:nvPicPr>
        <p:blipFill>
          <a:blip r:embed="rId3"/>
          <a:stretch>
            <a:fillRect/>
          </a:stretch>
        </p:blipFill>
        <p:spPr>
          <a:xfrm>
            <a:off x="1223962" y="862012"/>
            <a:ext cx="9744075" cy="5133975"/>
          </a:xfrm>
          <a:prstGeom prst="rect">
            <a:avLst/>
          </a:prstGeom>
        </p:spPr>
      </p:pic>
    </p:spTree>
    <p:extLst>
      <p:ext uri="{BB962C8B-B14F-4D97-AF65-F5344CB8AC3E}">
        <p14:creationId xmlns:p14="http://schemas.microsoft.com/office/powerpoint/2010/main" val="279487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9C5C06-1780-4746-B7B4-FFB642DF7C59}"/>
              </a:ext>
            </a:extLst>
          </p:cNvPr>
          <p:cNvSpPr/>
          <p:nvPr/>
        </p:nvSpPr>
        <p:spPr>
          <a:xfrm>
            <a:off x="6306141" y="3092251"/>
            <a:ext cx="5142181" cy="3613472"/>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299C0C-EB1B-4A5B-B603-D1596C785440}"/>
              </a:ext>
            </a:extLst>
          </p:cNvPr>
          <p:cNvSpPr/>
          <p:nvPr/>
        </p:nvSpPr>
        <p:spPr>
          <a:xfrm>
            <a:off x="686060" y="1310788"/>
            <a:ext cx="10965338" cy="1554173"/>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Watersheds</a:t>
            </a:r>
            <a:endParaRPr lang="en-US" dirty="0"/>
          </a:p>
        </p:txBody>
      </p:sp>
      <p:pic>
        <p:nvPicPr>
          <p:cNvPr id="1026" name="Picture 2" descr="Tennessee Lakes and Rivers Map">
            <a:extLst>
              <a:ext uri="{FF2B5EF4-FFF2-40B4-BE49-F238E27FC236}">
                <a16:creationId xmlns:a16="http://schemas.microsoft.com/office/drawing/2014/main" id="{168C16D6-02BC-43F0-B7EC-7374F86E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1" y="1292205"/>
            <a:ext cx="6781700" cy="160952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25BE605-6180-4A30-83FF-C3BD6A9B57A0}"/>
              </a:ext>
            </a:extLst>
          </p:cNvPr>
          <p:cNvSpPr/>
          <p:nvPr/>
        </p:nvSpPr>
        <p:spPr>
          <a:xfrm>
            <a:off x="843297" y="3092251"/>
            <a:ext cx="5142181" cy="3613472"/>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8" descr="Map&#10;&#10;Description automatically generated">
            <a:extLst>
              <a:ext uri="{FF2B5EF4-FFF2-40B4-BE49-F238E27FC236}">
                <a16:creationId xmlns:a16="http://schemas.microsoft.com/office/drawing/2014/main" id="{51939FD4-B1DD-455B-B627-81EDD379098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29438" y="3407367"/>
            <a:ext cx="4895585" cy="2949591"/>
          </a:xfrm>
          <a:custGeom>
            <a:avLst/>
            <a:gdLst/>
            <a:ahLst/>
            <a:cxnLst/>
            <a:rect l="l" t="t" r="r" b="b"/>
            <a:pathLst>
              <a:path w="4295839" h="2524669">
                <a:moveTo>
                  <a:pt x="0" y="0"/>
                </a:moveTo>
                <a:lnTo>
                  <a:pt x="4295839" y="0"/>
                </a:lnTo>
                <a:lnTo>
                  <a:pt x="4295839" y="2524669"/>
                </a:lnTo>
                <a:lnTo>
                  <a:pt x="0" y="2524669"/>
                </a:lnTo>
                <a:close/>
              </a:path>
            </a:pathLst>
          </a:custGeom>
        </p:spPr>
      </p:pic>
      <p:pic>
        <p:nvPicPr>
          <p:cNvPr id="25" name="Content Placeholder 6" descr="Map&#10;&#10;Description automatically generated">
            <a:extLst>
              <a:ext uri="{FF2B5EF4-FFF2-40B4-BE49-F238E27FC236}">
                <a16:creationId xmlns:a16="http://schemas.microsoft.com/office/drawing/2014/main" id="{AAB67944-5C4C-4452-8A27-01B6D47AC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594" y="3430311"/>
            <a:ext cx="4895585" cy="2937351"/>
          </a:xfrm>
          <a:custGeom>
            <a:avLst/>
            <a:gdLst/>
            <a:ahLst/>
            <a:cxnLst/>
            <a:rect l="l" t="t" r="r" b="b"/>
            <a:pathLst>
              <a:path w="4295839" h="2524669">
                <a:moveTo>
                  <a:pt x="0" y="0"/>
                </a:moveTo>
                <a:lnTo>
                  <a:pt x="4295839" y="0"/>
                </a:lnTo>
                <a:lnTo>
                  <a:pt x="4295839" y="2524669"/>
                </a:lnTo>
                <a:lnTo>
                  <a:pt x="0" y="2524669"/>
                </a:lnTo>
                <a:close/>
              </a:path>
            </a:pathLst>
          </a:custGeom>
        </p:spPr>
      </p:pic>
    </p:spTree>
    <p:extLst>
      <p:ext uri="{BB962C8B-B14F-4D97-AF65-F5344CB8AC3E}">
        <p14:creationId xmlns:p14="http://schemas.microsoft.com/office/powerpoint/2010/main" val="207181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Watersheds and Counties</a:t>
            </a:r>
            <a:endParaRPr lang="en-US" dirty="0"/>
          </a:p>
        </p:txBody>
      </p:sp>
      <p:sp>
        <p:nvSpPr>
          <p:cNvPr id="23" name="Rectangle 22">
            <a:extLst>
              <a:ext uri="{FF2B5EF4-FFF2-40B4-BE49-F238E27FC236}">
                <a16:creationId xmlns:a16="http://schemas.microsoft.com/office/drawing/2014/main" id="{F25BE605-6180-4A30-83FF-C3BD6A9B57A0}"/>
              </a:ext>
            </a:extLst>
          </p:cNvPr>
          <p:cNvSpPr/>
          <p:nvPr/>
        </p:nvSpPr>
        <p:spPr>
          <a:xfrm>
            <a:off x="843297" y="1139868"/>
            <a:ext cx="10605028" cy="5565855"/>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3" action="ppaction://hlinkfile"/>
            <a:extLst>
              <a:ext uri="{FF2B5EF4-FFF2-40B4-BE49-F238E27FC236}">
                <a16:creationId xmlns:a16="http://schemas.microsoft.com/office/drawing/2014/main" id="{80627CBD-E69A-4AA9-8594-5E1CBDCF3B6C}"/>
              </a:ext>
            </a:extLst>
          </p:cNvPr>
          <p:cNvPicPr>
            <a:picLocks noChangeAspect="1"/>
          </p:cNvPicPr>
          <p:nvPr/>
        </p:nvPicPr>
        <p:blipFill>
          <a:blip r:embed="rId4"/>
          <a:stretch>
            <a:fillRect/>
          </a:stretch>
        </p:blipFill>
        <p:spPr>
          <a:xfrm>
            <a:off x="2655571" y="1593819"/>
            <a:ext cx="7263799" cy="3539801"/>
          </a:xfrm>
          <a:prstGeom prst="rect">
            <a:avLst/>
          </a:prstGeom>
        </p:spPr>
      </p:pic>
      <p:sp>
        <p:nvSpPr>
          <p:cNvPr id="13" name="Text Placeholder 2">
            <a:extLst>
              <a:ext uri="{FF2B5EF4-FFF2-40B4-BE49-F238E27FC236}">
                <a16:creationId xmlns:a16="http://schemas.microsoft.com/office/drawing/2014/main" id="{249E8E77-6719-4D85-BD21-D9A54BE99A4E}"/>
              </a:ext>
            </a:extLst>
          </p:cNvPr>
          <p:cNvSpPr>
            <a:spLocks noGrp="1"/>
          </p:cNvSpPr>
          <p:nvPr>
            <p:ph type="body" idx="1"/>
          </p:nvPr>
        </p:nvSpPr>
        <p:spPr>
          <a:xfrm>
            <a:off x="1296884" y="5435234"/>
            <a:ext cx="5918107" cy="673004"/>
          </a:xfrm>
        </p:spPr>
        <p:txBody>
          <a:bodyPr>
            <a:normAutofit/>
          </a:bodyPr>
          <a:lstStyle/>
          <a:p>
            <a:r>
              <a:rPr lang="en-US" dirty="0">
                <a:latin typeface="Bahnschrift" panose="020B0502040204020203" pitchFamily="34" charset="0"/>
              </a:rPr>
              <a:t>County Overlay and Watersheds overlay</a:t>
            </a:r>
          </a:p>
        </p:txBody>
      </p:sp>
    </p:spTree>
    <p:extLst>
      <p:ext uri="{BB962C8B-B14F-4D97-AF65-F5344CB8AC3E}">
        <p14:creationId xmlns:p14="http://schemas.microsoft.com/office/powerpoint/2010/main" val="623967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1273169" y="1202498"/>
            <a:ext cx="9921236" cy="5411103"/>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Total Species Counts</a:t>
            </a:r>
            <a:endParaRPr lang="en-US" dirty="0"/>
          </a:p>
        </p:txBody>
      </p:sp>
      <p:pic>
        <p:nvPicPr>
          <p:cNvPr id="2050" name="Picture 2">
            <a:extLst>
              <a:ext uri="{FF2B5EF4-FFF2-40B4-BE49-F238E27FC236}">
                <a16:creationId xmlns:a16="http://schemas.microsoft.com/office/drawing/2014/main" id="{48DBD083-C7BB-4AAD-B0DC-D392C4876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787" y="1414559"/>
            <a:ext cx="7481821" cy="2133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C790C3A-1E2A-44E6-B73C-0E6BFE8B1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993" y="3670618"/>
            <a:ext cx="5925470" cy="256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9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7433-FF77-4C5E-A8B4-F5D015C630A8}"/>
              </a:ext>
            </a:extLst>
          </p:cNvPr>
          <p:cNvSpPr>
            <a:spLocks noGrp="1"/>
          </p:cNvSpPr>
          <p:nvPr>
            <p:ph type="title"/>
          </p:nvPr>
        </p:nvSpPr>
        <p:spPr/>
        <p:txBody>
          <a:bodyPr/>
          <a:lstStyle/>
          <a:p>
            <a:r>
              <a:rPr lang="en-US" dirty="0">
                <a:latin typeface="Aaux Next Ultra" panose="02000506000000020004" pitchFamily="50" charset="0"/>
              </a:rPr>
              <a:t>Categories</a:t>
            </a:r>
            <a:endParaRPr lang="en-US" dirty="0"/>
          </a:p>
        </p:txBody>
      </p:sp>
      <p:sp>
        <p:nvSpPr>
          <p:cNvPr id="23" name="Rectangle 22">
            <a:extLst>
              <a:ext uri="{FF2B5EF4-FFF2-40B4-BE49-F238E27FC236}">
                <a16:creationId xmlns:a16="http://schemas.microsoft.com/office/drawing/2014/main" id="{F25BE605-6180-4A30-83FF-C3BD6A9B57A0}"/>
              </a:ext>
            </a:extLst>
          </p:cNvPr>
          <p:cNvSpPr/>
          <p:nvPr/>
        </p:nvSpPr>
        <p:spPr>
          <a:xfrm>
            <a:off x="843297" y="1292205"/>
            <a:ext cx="10405076" cy="4946595"/>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F24C000-5A13-4606-B4E5-06FEA7646848}"/>
              </a:ext>
            </a:extLst>
          </p:cNvPr>
          <p:cNvSpPr>
            <a:spLocks noGrp="1"/>
          </p:cNvSpPr>
          <p:nvPr>
            <p:ph sz="half" idx="2"/>
          </p:nvPr>
        </p:nvSpPr>
        <p:spPr>
          <a:xfrm>
            <a:off x="1092199" y="2331220"/>
            <a:ext cx="2502771" cy="3234575"/>
          </a:xfrm>
        </p:spPr>
        <p:txBody>
          <a:bodyPr/>
          <a:lstStyle/>
          <a:p>
            <a:pPr>
              <a:buFont typeface="Arial" panose="020B0604020202020204" pitchFamily="34" charset="0"/>
              <a:buChar char="•"/>
            </a:pPr>
            <a:r>
              <a:rPr lang="en-US" dirty="0">
                <a:latin typeface="Bahnschrift" panose="020B0502040204020203" pitchFamily="34" charset="0"/>
              </a:rPr>
              <a:t>Type</a:t>
            </a:r>
          </a:p>
          <a:p>
            <a:pPr>
              <a:buFont typeface="Arial" panose="020B0604020202020204" pitchFamily="34" charset="0"/>
              <a:buChar char="•"/>
            </a:pPr>
            <a:r>
              <a:rPr lang="en-US" dirty="0">
                <a:latin typeface="Bahnschrift" panose="020B0502040204020203" pitchFamily="34" charset="0"/>
              </a:rPr>
              <a:t>Category</a:t>
            </a:r>
          </a:p>
          <a:p>
            <a:pPr>
              <a:buFont typeface="Arial" panose="020B0604020202020204" pitchFamily="34" charset="0"/>
              <a:buChar char="•"/>
            </a:pPr>
            <a:r>
              <a:rPr lang="en-US" dirty="0">
                <a:latin typeface="Bahnschrift" panose="020B0502040204020203" pitchFamily="34" charset="0"/>
              </a:rPr>
              <a:t>Global Rank</a:t>
            </a:r>
          </a:p>
          <a:p>
            <a:pPr>
              <a:buFont typeface="Arial" panose="020B0604020202020204" pitchFamily="34" charset="0"/>
              <a:buChar char="•"/>
            </a:pPr>
            <a:r>
              <a:rPr lang="en-US" dirty="0">
                <a:latin typeface="Bahnschrift" panose="020B0502040204020203" pitchFamily="34" charset="0"/>
              </a:rPr>
              <a:t>State Rank</a:t>
            </a:r>
          </a:p>
          <a:p>
            <a:pPr>
              <a:buFont typeface="Arial" panose="020B0604020202020204" pitchFamily="34" charset="0"/>
              <a:buChar char="•"/>
            </a:pPr>
            <a:r>
              <a:rPr lang="en-US" dirty="0">
                <a:latin typeface="Bahnschrift" panose="020B0502040204020203" pitchFamily="34" charset="0"/>
              </a:rPr>
              <a:t>Federal Status</a:t>
            </a:r>
          </a:p>
        </p:txBody>
      </p:sp>
      <p:pic>
        <p:nvPicPr>
          <p:cNvPr id="6" name="Picture 5" descr="A picture containing tree, outdoor, nature&#10;&#10;Description automatically generated">
            <a:extLst>
              <a:ext uri="{FF2B5EF4-FFF2-40B4-BE49-F238E27FC236}">
                <a16:creationId xmlns:a16="http://schemas.microsoft.com/office/drawing/2014/main" id="{86839CC3-2570-4313-93CA-592DAFEB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75120" y="2210710"/>
            <a:ext cx="4146115" cy="3109586"/>
          </a:xfrm>
          <a:prstGeom prst="rect">
            <a:avLst/>
          </a:prstGeom>
        </p:spPr>
      </p:pic>
      <p:pic>
        <p:nvPicPr>
          <p:cNvPr id="8" name="Picture 7" descr="A picture containing tree, outdoor, nature&#10;&#10;Description automatically generated">
            <a:extLst>
              <a:ext uri="{FF2B5EF4-FFF2-40B4-BE49-F238E27FC236}">
                <a16:creationId xmlns:a16="http://schemas.microsoft.com/office/drawing/2014/main" id="{A461991F-9332-4F76-896E-63D7D9390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325608" y="2210709"/>
            <a:ext cx="4146114" cy="3109586"/>
          </a:xfrm>
          <a:prstGeom prst="rect">
            <a:avLst/>
          </a:prstGeom>
        </p:spPr>
      </p:pic>
    </p:spTree>
    <p:extLst>
      <p:ext uri="{BB962C8B-B14F-4D97-AF65-F5344CB8AC3E}">
        <p14:creationId xmlns:p14="http://schemas.microsoft.com/office/powerpoint/2010/main" val="289184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313020" y="0"/>
            <a:ext cx="11565960" cy="6858000"/>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89BD2F1F-E752-45AA-AA32-0B55BEC1F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76213"/>
            <a:ext cx="9096375"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06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540707" y="-1"/>
            <a:ext cx="10935222" cy="6858000"/>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CB999505-2811-4BDF-A90E-3B3048B79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3" y="176213"/>
            <a:ext cx="9286875"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6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38C6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25BE605-6180-4A30-83FF-C3BD6A9B57A0}"/>
              </a:ext>
            </a:extLst>
          </p:cNvPr>
          <p:cNvSpPr/>
          <p:nvPr/>
        </p:nvSpPr>
        <p:spPr>
          <a:xfrm>
            <a:off x="739035" y="0"/>
            <a:ext cx="10672176" cy="6857999"/>
          </a:xfrm>
          <a:prstGeom prst="rect">
            <a:avLst/>
          </a:prstGeom>
          <a:solidFill>
            <a:srgbClr val="02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1CF33879-343A-4F64-A6ED-BDB9A8EED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76213"/>
            <a:ext cx="8620125"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68763"/>
      </p:ext>
    </p:extLst>
  </p:cSld>
  <p:clrMapOvr>
    <a:masterClrMapping/>
  </p:clrMapOvr>
</p:sld>
</file>

<file path=ppt/theme/theme1.xml><?xml version="1.0" encoding="utf-8"?>
<a:theme xmlns:a="http://schemas.openxmlformats.org/drawingml/2006/main" name="BlobVTI">
  <a:themeElements>
    <a:clrScheme name="AnalogousFromRegularSeedRightStep">
      <a:dk1>
        <a:srgbClr val="000000"/>
      </a:dk1>
      <a:lt1>
        <a:srgbClr val="FFFFFF"/>
      </a:lt1>
      <a:dk2>
        <a:srgbClr val="1B242F"/>
      </a:dk2>
      <a:lt2>
        <a:srgbClr val="F3F0F3"/>
      </a:lt2>
      <a:accent1>
        <a:srgbClr val="47B548"/>
      </a:accent1>
      <a:accent2>
        <a:srgbClr val="3BB16D"/>
      </a:accent2>
      <a:accent3>
        <a:srgbClr val="45B1A0"/>
      </a:accent3>
      <a:accent4>
        <a:srgbClr val="3B93B1"/>
      </a:accent4>
      <a:accent5>
        <a:srgbClr val="4D73C3"/>
      </a:accent5>
      <a:accent6>
        <a:srgbClr val="4C41B4"/>
      </a:accent6>
      <a:hlink>
        <a:srgbClr val="BF3FBD"/>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1969</Words>
  <Application>Microsoft Office PowerPoint</Application>
  <PresentationFormat>Widescreen</PresentationFormat>
  <Paragraphs>108</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Aaux Next Ultra</vt:lpstr>
      <vt:lpstr>Arial</vt:lpstr>
      <vt:lpstr>Avenir Next LT Pro</vt:lpstr>
      <vt:lpstr>Bahnschrift</vt:lpstr>
      <vt:lpstr>Calibri</vt:lpstr>
      <vt:lpstr>Rockwell Nova Light</vt:lpstr>
      <vt:lpstr>The Hand Extrablack</vt:lpstr>
      <vt:lpstr>BlobVTI</vt:lpstr>
      <vt:lpstr>Species Diversity in Tennessee Counties and Watersheds</vt:lpstr>
      <vt:lpstr>Natural Heritage Data</vt:lpstr>
      <vt:lpstr>Watersheds</vt:lpstr>
      <vt:lpstr>Watersheds and Counties</vt:lpstr>
      <vt:lpstr>Total Species Counts</vt:lpstr>
      <vt:lpstr>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Diversity in Tennessee Counties and Watersheds</dc:title>
  <dc:creator>Zachery Small</dc:creator>
  <cp:lastModifiedBy>Zachery Small</cp:lastModifiedBy>
  <cp:revision>50</cp:revision>
  <dcterms:created xsi:type="dcterms:W3CDTF">2021-04-19T19:48:07Z</dcterms:created>
  <dcterms:modified xsi:type="dcterms:W3CDTF">2021-04-26T18:21:42Z</dcterms:modified>
</cp:coreProperties>
</file>